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38436adbc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38436adbc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6f68b88d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6f68b88d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6f68b88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6f68b88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6f68b88d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6f68b88d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6f68b88d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6f68b88d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6f68b88d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6f68b88d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3f82b30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3f82b30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3f82b30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3f82b30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3f82b30a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3f82b30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38436adb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38436adb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38436adb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38436adb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38436adbc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38436adbc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38436adb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38436adb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38436adb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38436adb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38436adb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38436adb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38436adb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38436adb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38436adbc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38436adbc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0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5.jp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biblegateway.com/passage/?search=Ephesians%206&amp;version=NKJV#fen-NKJV-29350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biblegateway.com/passage/?search=Ephesians%206&amp;version=NKJV#fen-NKJV-29350c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197" cy="386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Simple Curved Arrow Clipart - Download in Illustrator, PSD, EPS, SVG,  PNG, JPEG | Template.net" id="112" name="Google Shape;112;p22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>
            <a:off x="4925625" y="257500"/>
            <a:ext cx="1857375" cy="1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imple Curved Arrow Clipart - Download in Illustrator, PSD, EPS, SVG,  PNG, JPEG | Template.net" id="113" name="Google Shape;113;p22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>
            <a:off x="5078025" y="409900"/>
            <a:ext cx="1857375" cy="1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imple Curved Arrow Clipart - Download in Illustrator, PSD, EPS, SVG,  PNG, JPEG | Template.net" id="114" name="Google Shape;114;p22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 rot="-10021810">
            <a:off x="3045600" y="3535750"/>
            <a:ext cx="1526400" cy="13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imple Curved Arrow Clipart - Download in Illustrator, PSD, EPS, SVG,  PNG, JPEG | Template.net" id="115" name="Google Shape;115;p22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 flipH="1" rot="8993213">
            <a:off x="4385525" y="3393000"/>
            <a:ext cx="1857375" cy="120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imple Curved Arrow Clipart - Download in Illustrator, PSD, EPS, SVG,  PNG, JPEG | Template.net" id="116" name="Google Shape;116;p22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 rot="1059633">
            <a:off x="4631189" y="225630"/>
            <a:ext cx="1786949" cy="160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imple Curved Arrow Clipart - Download in Illustrator, PSD, EPS, SVG,  PNG, JPEG | Template.net" id="117" name="Google Shape;117;p22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 flipH="1" rot="-3174960">
            <a:off x="2015775" y="514575"/>
            <a:ext cx="1766850" cy="166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300" y="1607750"/>
            <a:ext cx="2265400" cy="1928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imple Curved Arrow Clipart - Download in Illustrator, PSD, EPS, SVG,  PNG, JPEG | Template.net" id="119" name="Google Shape;119;p22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 rot="-7187484">
            <a:off x="2031325" y="2547250"/>
            <a:ext cx="1526400" cy="13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imple Curved Arrow Clipart - Download in Illustrator, PSD, EPS, SVG,  PNG, JPEG | Template.net" id="120" name="Google Shape;120;p22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 rot="4623061">
            <a:off x="6082300" y="1309690"/>
            <a:ext cx="1324092" cy="1999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cis Trust | LinkedIn"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000" y="3511213"/>
            <a:ext cx="1276700" cy="127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isney+ logo.svg - Wikimedia Commons"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4850" y="1895350"/>
            <a:ext cx="2085075" cy="118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son &amp; Johnson unveils Health Equity Challenge" id="123" name="Google Shape;12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4250" y="2477025"/>
            <a:ext cx="2104375" cy="118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Bill &amp; Melinda Gates Foundation logo.svg - Wikipedia" id="124" name="Google Shape;12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2925" y="409900"/>
            <a:ext cx="2787400" cy="5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350" y="3662504"/>
            <a:ext cx="2951676" cy="154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nf.imgix.net/2020/01/verizon.png?auto=compress%2Cformat&amp;fit=scale&amp;h=157&amp;ixlib=php-3.3.1&amp;w=300&amp;wpsize=gallery&amp;dpr=3" id="126" name="Google Shape;12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900" y="908925"/>
            <a:ext cx="2265399" cy="118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9,700+ Conspiracy Stock Illustrations, Royalty-Free Vector Graphics &amp; Clip  Art - iStock | Conspiracy theory, Conspiracy theories, Conspiracy board"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00" y="1971663"/>
            <a:ext cx="58293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conspiracy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organization is heavily connected with Satanic Influence/Worship.</a:t>
            </a:r>
            <a:endParaRPr/>
          </a:p>
        </p:txBody>
      </p:sp>
      <p:pic>
        <p:nvPicPr>
          <p:cNvPr descr="Red Devil PNG Free Download - PNG All | PNG All"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000" y="1493850"/>
            <a:ext cx="19145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Lucis Trust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Headquarters are in the organizations building!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have</a:t>
            </a:r>
            <a:r>
              <a:rPr lang="en"/>
              <a:t> Consultative Status with the Economic and Social Council of the organization.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 an active role in </a:t>
            </a:r>
            <a:r>
              <a:rPr lang="en"/>
              <a:t>the organization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their support through meditation, educational materials, presentations, discussions, videos, seminars, suggestions for action,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Participates in organization events, contributes to policy discussions, and engages with member states.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Source: Lucis Trust website and organization website</a:t>
            </a:r>
            <a:endParaRPr/>
          </a:p>
        </p:txBody>
      </p:sp>
      <p:pic>
        <p:nvPicPr>
          <p:cNvPr descr="Lucis Trust | LinkedIn"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900" y="152388"/>
            <a:ext cx="1276700" cy="12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ucis Trust | LinkedIn"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100" y="76188"/>
            <a:ext cx="1276700" cy="12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Lucis Trust (according to themselves)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“The activities of the Lucis Trust promote the education of the human mind towards recognition and practice of the spiritual principles and values upon which a stable and interdependent </a:t>
            </a:r>
            <a:r>
              <a:rPr b="1" lang="en">
                <a:solidFill>
                  <a:schemeClr val="dk1"/>
                </a:solidFill>
              </a:rPr>
              <a:t>world society</a:t>
            </a:r>
            <a:r>
              <a:rPr lang="en">
                <a:solidFill>
                  <a:schemeClr val="dk1"/>
                </a:solidFill>
              </a:rPr>
              <a:t> may be based.”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</a:t>
            </a:r>
            <a:r>
              <a:rPr lang="en">
                <a:solidFill>
                  <a:schemeClr val="dk1"/>
                </a:solidFill>
              </a:rPr>
              <a:t>In the theosophical perspective, the descent of these solar Angels was not a fall into sin or disgrace but rather an </a:t>
            </a:r>
            <a:r>
              <a:rPr b="1" lang="en">
                <a:solidFill>
                  <a:schemeClr val="dk1"/>
                </a:solidFill>
              </a:rPr>
              <a:t>act of great sacrifice</a:t>
            </a:r>
            <a:r>
              <a:rPr lang="en">
                <a:solidFill>
                  <a:schemeClr val="dk1"/>
                </a:solidFill>
              </a:rPr>
              <a:t>, as is suggested in the name “Lucifer” which means </a:t>
            </a:r>
            <a:r>
              <a:rPr i="1" lang="en">
                <a:solidFill>
                  <a:schemeClr val="dk1"/>
                </a:solidFill>
              </a:rPr>
              <a:t>light-bearer</a:t>
            </a:r>
            <a:r>
              <a:rPr lang="en">
                <a:solidFill>
                  <a:schemeClr val="dk1"/>
                </a:solidFill>
              </a:rPr>
              <a:t>.”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1" lang="en">
                <a:solidFill>
                  <a:schemeClr val="dk1"/>
                </a:solidFill>
              </a:rPr>
              <a:t>“The Solar Gods are the Fallen Angels.” …</a:t>
            </a:r>
            <a:r>
              <a:rPr lang="en">
                <a:solidFill>
                  <a:schemeClr val="dk1"/>
                </a:solidFill>
              </a:rPr>
              <a:t> “They are the Serpents of Wisdom.” … “Their nature is Knowledge and Love.”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600">
                <a:solidFill>
                  <a:srgbClr val="1155CC"/>
                </a:solidFill>
              </a:rPr>
              <a:t>“... for Satan himself transforms himself into an angel of light.” - </a:t>
            </a:r>
            <a:r>
              <a:rPr i="1" lang="en" sz="1600">
                <a:solidFill>
                  <a:srgbClr val="1155CC"/>
                </a:solidFill>
              </a:rPr>
              <a:t>2 Corinthians 11:13</a:t>
            </a:r>
            <a:endParaRPr i="1" sz="23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ucis Trust | LinkedIn"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0" y="3561988"/>
            <a:ext cx="1276700" cy="12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Lucis Trust </a:t>
            </a:r>
            <a:r>
              <a:rPr lang="en"/>
              <a:t>(according to themselves)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>
                <a:solidFill>
                  <a:schemeClr val="dk1"/>
                </a:solidFill>
              </a:rPr>
              <a:t>This is the work of the New Group of World Servers and the intelligent men of goodwill.  </a:t>
            </a:r>
            <a:r>
              <a:rPr lang="en">
                <a:solidFill>
                  <a:srgbClr val="FF0000"/>
                </a:solidFill>
              </a:rPr>
              <a:t>Their name is Legion.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1155CC"/>
                </a:solidFill>
              </a:rPr>
              <a:t>Mark 5:9</a:t>
            </a:r>
            <a:endParaRPr u="sng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aseline="30000" lang="en">
                <a:solidFill>
                  <a:srgbClr val="1155CC"/>
                </a:solidFill>
              </a:rPr>
              <a:t>9 </a:t>
            </a:r>
            <a:r>
              <a:rPr lang="en">
                <a:solidFill>
                  <a:srgbClr val="1155CC"/>
                </a:solidFill>
              </a:rPr>
              <a:t>Then Jesus asked him, “What is your name?”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155CC"/>
                </a:solidFill>
              </a:rPr>
              <a:t>“My name is Legion,” he replied, “for we are many.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300" y="1607750"/>
            <a:ext cx="2265400" cy="192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>
            <p:ph type="ctrTitle"/>
          </p:nvPr>
        </p:nvSpPr>
        <p:spPr>
          <a:xfrm>
            <a:off x="311700" y="896975"/>
            <a:ext cx="8520600" cy="6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United Nations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How does this </a:t>
            </a:r>
            <a:r>
              <a:rPr lang="en" sz="2100">
                <a:solidFill>
                  <a:schemeClr val="dk1"/>
                </a:solidFill>
              </a:rPr>
              <a:t>affect</a:t>
            </a:r>
            <a:r>
              <a:rPr lang="en" sz="2100">
                <a:solidFill>
                  <a:schemeClr val="dk1"/>
                </a:solidFill>
              </a:rPr>
              <a:t> us?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It’s how Satan works the world we live in.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2100">
                <a:solidFill>
                  <a:srgbClr val="1155CC"/>
                </a:solidFill>
              </a:rPr>
              <a:t>11 </a:t>
            </a:r>
            <a:r>
              <a:rPr lang="en" sz="2100">
                <a:solidFill>
                  <a:srgbClr val="1155CC"/>
                </a:solidFill>
              </a:rPr>
              <a:t>Put on the whole armor of God, that you may be able to stand against the </a:t>
            </a:r>
            <a:r>
              <a:rPr b="1" lang="en" sz="2100">
                <a:solidFill>
                  <a:srgbClr val="1155CC"/>
                </a:solidFill>
              </a:rPr>
              <a:t>wiles of the devil</a:t>
            </a:r>
            <a:r>
              <a:rPr lang="en" sz="2100">
                <a:solidFill>
                  <a:srgbClr val="1155CC"/>
                </a:solidFill>
              </a:rPr>
              <a:t>. </a:t>
            </a:r>
            <a:r>
              <a:rPr baseline="30000" lang="en" sz="2100">
                <a:solidFill>
                  <a:srgbClr val="1155CC"/>
                </a:solidFill>
              </a:rPr>
              <a:t>12 </a:t>
            </a:r>
            <a:r>
              <a:rPr lang="en" sz="2100">
                <a:solidFill>
                  <a:srgbClr val="1155CC"/>
                </a:solidFill>
              </a:rPr>
              <a:t>For we do not wrestle against flesh and blood, but against </a:t>
            </a:r>
            <a:r>
              <a:rPr b="1" lang="en" sz="2100">
                <a:solidFill>
                  <a:srgbClr val="1155CC"/>
                </a:solidFill>
              </a:rPr>
              <a:t>principalities</a:t>
            </a:r>
            <a:r>
              <a:rPr lang="en" sz="2100">
                <a:solidFill>
                  <a:srgbClr val="1155CC"/>
                </a:solidFill>
              </a:rPr>
              <a:t>, against </a:t>
            </a:r>
            <a:r>
              <a:rPr b="1" lang="en" sz="2100">
                <a:solidFill>
                  <a:srgbClr val="1155CC"/>
                </a:solidFill>
              </a:rPr>
              <a:t>powers</a:t>
            </a:r>
            <a:r>
              <a:rPr lang="en" sz="2100">
                <a:solidFill>
                  <a:srgbClr val="1155CC"/>
                </a:solidFill>
              </a:rPr>
              <a:t>, against the </a:t>
            </a:r>
            <a:r>
              <a:rPr b="1" lang="en" sz="2100">
                <a:solidFill>
                  <a:srgbClr val="1155CC"/>
                </a:solidFill>
              </a:rPr>
              <a:t>rulers </a:t>
            </a:r>
            <a:r>
              <a:rPr lang="en" sz="2100">
                <a:solidFill>
                  <a:srgbClr val="1155CC"/>
                </a:solidFill>
              </a:rPr>
              <a:t>of </a:t>
            </a:r>
            <a:r>
              <a:rPr baseline="30000" lang="en" sz="2100">
                <a:solidFill>
                  <a:srgbClr val="1155CC"/>
                </a:solidFill>
              </a:rPr>
              <a:t>[</a:t>
            </a:r>
            <a:r>
              <a:rPr baseline="30000" lang="en" sz="2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r>
              <a:rPr baseline="30000" lang="en" sz="2100">
                <a:solidFill>
                  <a:srgbClr val="1155CC"/>
                </a:solidFill>
              </a:rPr>
              <a:t>]</a:t>
            </a:r>
            <a:r>
              <a:rPr lang="en" sz="2100">
                <a:solidFill>
                  <a:srgbClr val="1155CC"/>
                </a:solidFill>
              </a:rPr>
              <a:t>the darkness of this age, against </a:t>
            </a:r>
            <a:r>
              <a:rPr b="1" lang="en" sz="2100">
                <a:solidFill>
                  <a:srgbClr val="1155CC"/>
                </a:solidFill>
              </a:rPr>
              <a:t>spiritual </a:t>
            </a:r>
            <a:r>
              <a:rPr b="1" i="1" lang="en" sz="2100">
                <a:solidFill>
                  <a:srgbClr val="1155CC"/>
                </a:solidFill>
              </a:rPr>
              <a:t>hosts</a:t>
            </a:r>
            <a:r>
              <a:rPr lang="en" sz="2100">
                <a:solidFill>
                  <a:srgbClr val="1155CC"/>
                </a:solidFill>
              </a:rPr>
              <a:t> of wickedness in the heavenly </a:t>
            </a:r>
            <a:r>
              <a:rPr i="1" lang="en" sz="2100">
                <a:solidFill>
                  <a:srgbClr val="1155CC"/>
                </a:solidFill>
              </a:rPr>
              <a:t>places. - </a:t>
            </a:r>
            <a:r>
              <a:rPr lang="en">
                <a:solidFill>
                  <a:srgbClr val="1155CC"/>
                </a:solidFill>
              </a:rPr>
              <a:t>Ephesians 6: 11-12 (NKJV)</a:t>
            </a:r>
            <a:endParaRPr i="1" sz="21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Definitions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Two Trivial Examples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Why is this Important?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Biblical Relevance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Substantial Example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Conclusion</a:t>
            </a:r>
            <a:endParaRPr sz="30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775" y="448125"/>
            <a:ext cx="4247226" cy="42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Conspiracy Theory Definition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 theory that explains an event or set of circumstances as the result of a secret plot by usually powerful conspirators”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Merriam Webster Dictionary</a:t>
            </a:r>
            <a:endParaRPr sz="24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650" y="2435225"/>
            <a:ext cx="4057350" cy="270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10209" l="0" r="0" t="0"/>
          <a:stretch/>
        </p:blipFill>
        <p:spPr>
          <a:xfrm>
            <a:off x="1022163" y="399425"/>
            <a:ext cx="7099674" cy="434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88" y="857250"/>
            <a:ext cx="49244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the world.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the enemy.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Staying alert.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Maintaining Perspective.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all things (</a:t>
            </a:r>
            <a:r>
              <a:rPr lang="en">
                <a:solidFill>
                  <a:schemeClr val="dk1"/>
                </a:solidFill>
              </a:rPr>
              <a:t>1 Thessalonians 5:21</a:t>
            </a:r>
            <a:r>
              <a:rPr lang="en"/>
              <a:t>)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200" y="773450"/>
            <a:ext cx="3723175" cy="35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Ephesians 6: 11-12 (NKJV)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aseline="30000"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11 </a:t>
            </a:r>
            <a:r>
              <a:rPr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Put on the whole armor of God, that you may be able to stand against the </a:t>
            </a:r>
            <a:r>
              <a:rPr b="1" lang="en" sz="2100">
                <a:solidFill>
                  <a:srgbClr val="1155CC"/>
                </a:solidFill>
              </a:rPr>
              <a:t>wiles of the devil</a:t>
            </a:r>
            <a:r>
              <a:rPr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aseline="30000"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12 </a:t>
            </a:r>
            <a:r>
              <a:rPr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For we do not wrestle against flesh and blood, but against </a:t>
            </a:r>
            <a:r>
              <a:rPr b="1" lang="en" sz="2100">
                <a:solidFill>
                  <a:srgbClr val="1155CC"/>
                </a:solidFill>
              </a:rPr>
              <a:t>principalities</a:t>
            </a:r>
            <a:r>
              <a:rPr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, against </a:t>
            </a:r>
            <a:r>
              <a:rPr b="1" lang="en" sz="2100">
                <a:solidFill>
                  <a:srgbClr val="1155CC"/>
                </a:solidFill>
              </a:rPr>
              <a:t>powers</a:t>
            </a:r>
            <a:r>
              <a:rPr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, against the </a:t>
            </a:r>
            <a:r>
              <a:rPr b="1" lang="en" sz="2100">
                <a:solidFill>
                  <a:srgbClr val="1155CC"/>
                </a:solidFill>
              </a:rPr>
              <a:t>rulers </a:t>
            </a:r>
            <a:r>
              <a:rPr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baseline="30000"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aseline="30000" lang="en" sz="2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r>
              <a:rPr baseline="30000"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the darkness of this age, against </a:t>
            </a:r>
            <a:r>
              <a:rPr b="1" lang="en" sz="2100">
                <a:solidFill>
                  <a:srgbClr val="1155CC"/>
                </a:solidFill>
              </a:rPr>
              <a:t>spiritual </a:t>
            </a:r>
            <a:r>
              <a:rPr b="1" i="1" lang="en" sz="2100">
                <a:solidFill>
                  <a:srgbClr val="1155CC"/>
                </a:solidFill>
              </a:rPr>
              <a:t>hosts</a:t>
            </a:r>
            <a:r>
              <a:rPr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of wickedness in the heavenly </a:t>
            </a:r>
            <a:r>
              <a:rPr i="1" lang="en" sz="2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places.</a:t>
            </a:r>
            <a:endParaRPr sz="2300">
              <a:solidFill>
                <a:srgbClr val="1155CC"/>
              </a:solidFill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7051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wiles (of the devil): </a:t>
            </a:r>
            <a:r>
              <a:rPr lang="en" sz="2200">
                <a:solidFill>
                  <a:schemeClr val="dk1"/>
                </a:solidFill>
              </a:rPr>
              <a:t>cunning arts, deceit, craft, trickery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p</a:t>
            </a:r>
            <a:r>
              <a:rPr b="1" lang="en" sz="2200">
                <a:solidFill>
                  <a:schemeClr val="dk1"/>
                </a:solidFill>
              </a:rPr>
              <a:t>rincipalities: </a:t>
            </a:r>
            <a:r>
              <a:rPr lang="en" sz="2200">
                <a:solidFill>
                  <a:schemeClr val="dk1"/>
                </a:solidFill>
              </a:rPr>
              <a:t>magistrate, power, principality, principle, rule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powers: </a:t>
            </a:r>
            <a:r>
              <a:rPr lang="en" sz="2200">
                <a:solidFill>
                  <a:schemeClr val="dk1"/>
                </a:solidFill>
              </a:rPr>
              <a:t>one who possesses authority 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physical or mental 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the power of rule or government</a:t>
            </a:r>
            <a:endParaRPr sz="22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</a:rPr>
              <a:t>rulers: </a:t>
            </a:r>
            <a:r>
              <a:rPr lang="en" sz="2100">
                <a:solidFill>
                  <a:schemeClr val="dk1"/>
                </a:solidFill>
              </a:rPr>
              <a:t>the devil and his demons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Strong’s Concordance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825" y="2299525"/>
            <a:ext cx="3255375" cy="2539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Large Organization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>
                <a:solidFill>
                  <a:srgbClr val="00305B"/>
                </a:solidFill>
                <a:latin typeface="Montserrat"/>
                <a:ea typeface="Montserrat"/>
                <a:cs typeface="Montserrat"/>
                <a:sym typeface="Montserrat"/>
              </a:rPr>
              <a:t>The largest and most influential organization in the world” </a:t>
            </a:r>
            <a:endParaRPr>
              <a:solidFill>
                <a:srgbClr val="0030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305B"/>
                </a:solidFill>
                <a:latin typeface="Montserrat"/>
                <a:ea typeface="Montserrat"/>
                <a:cs typeface="Montserrat"/>
                <a:sym typeface="Montserrat"/>
              </a:rPr>
              <a:t>- Oakridge MUN 2023</a:t>
            </a:r>
            <a:endParaRPr>
              <a:solidFill>
                <a:srgbClr val="0030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125" y="2385000"/>
            <a:ext cx="2883077" cy="24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38025" y="2126100"/>
            <a:ext cx="56181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05B"/>
                </a:solidFill>
                <a:latin typeface="Montserrat"/>
                <a:ea typeface="Montserrat"/>
                <a:cs typeface="Montserrat"/>
                <a:sym typeface="Montserrat"/>
              </a:rPr>
              <a:t>“As the world’s only truly universal global organization, </a:t>
            </a:r>
            <a:r>
              <a:rPr i="1" lang="en">
                <a:solidFill>
                  <a:srgbClr val="00305B"/>
                </a:solidFill>
                <a:latin typeface="Montserrat"/>
                <a:ea typeface="Montserrat"/>
                <a:cs typeface="Montserrat"/>
                <a:sym typeface="Montserrat"/>
              </a:rPr>
              <a:t>this organization</a:t>
            </a:r>
            <a:r>
              <a:rPr lang="en">
                <a:solidFill>
                  <a:srgbClr val="00305B"/>
                </a:solidFill>
                <a:latin typeface="Montserrat"/>
                <a:ea typeface="Montserrat"/>
                <a:cs typeface="Montserrat"/>
                <a:sym typeface="Montserrat"/>
              </a:rPr>
              <a:t> has become the foremost forum to address issues that transcend national boundaries”</a:t>
            </a:r>
            <a:endParaRPr>
              <a:solidFill>
                <a:srgbClr val="0030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05B"/>
                </a:solidFill>
                <a:latin typeface="Montserrat"/>
                <a:ea typeface="Montserrat"/>
                <a:cs typeface="Montserrat"/>
                <a:sym typeface="Montserrat"/>
              </a:rPr>
              <a:t>	- Organization’s website</a:t>
            </a:r>
            <a:endParaRPr>
              <a:solidFill>
                <a:srgbClr val="0030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0030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30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